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4" r:id="rId10"/>
    <p:sldId id="265" r:id="rId11"/>
    <p:sldId id="285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43" autoAdjust="0"/>
  </p:normalViewPr>
  <p:slideViewPr>
    <p:cSldViewPr>
      <p:cViewPr>
        <p:scale>
          <a:sx n="85" d="100"/>
          <a:sy n="85" d="100"/>
        </p:scale>
        <p:origin x="-840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16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97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54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3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1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42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1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85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6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4299-ED2D-4CF8-AF8B-9982B7CDB59B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1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968551"/>
          </a:xfrm>
        </p:spPr>
        <p:txBody>
          <a:bodyPr>
            <a:normAutofit fontScale="90000"/>
          </a:bodyPr>
          <a:lstStyle/>
          <a:p>
            <a:r>
              <a:rPr lang="ru-RU" sz="1600" spc="50" dirty="0" smtClean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</a:rPr>
              <a:t>Областное государственное казенное учреждение «Ресурсно-методический центр развития физической культуры и спорта Иркутской области»</a:t>
            </a:r>
            <a:r>
              <a:rPr lang="ru-RU" sz="80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0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000" b="1" spc="50" dirty="0" smtClean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</a:t>
            </a:r>
            <a:r>
              <a:rPr lang="ru-RU" sz="80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 ГТО – к олимпийским медалям!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28803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января 1940 г. был введён в действие новый комплекс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ГТО</a:t>
            </a:r>
            <a:br>
              <a:rPr lang="ru-RU" sz="1800" dirty="0" smtClean="0"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Комплекс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состоял из обязательных норм и норм по выбору.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Обязательные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нормы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гимнастика,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полосу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препятствий,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плавание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бег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лыжный спорт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стрельбу,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. знание основ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гигиены, знание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основ физической культуры и спорта.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Нормы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по выбору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включали в себя 7 групп упражнений по признаку тех качеств, развитию которых они способствуют. Это виды упражнений на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воспитание: силы,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скорости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выносливости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ловкости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смелости и решительности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защиты и нападения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метаний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и стрельбы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1800" dirty="0" smtClean="0"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Ностальгия УО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2729625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02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</a:rPr>
              <a:t>К 1941 г. число полностью сдавших нормы и требования ГТО 1-й ступени достигло 6 млн., а ГТО 2-й ступени – более 100 тысяч. Время показало, что ГТО воспитывал не только сильных, но и очень волевых людей. Когда началась война, советские люди сумели на деле применить физическую закалку и выучку. Именно значкисты ГТО оказались самыми умелыми и надежными защитниками родного Отечества.</a:t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1942 г. в целях приближения комплекса ГТО к требованиям военного времени в него были внесены некоторые дополнения: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1. изучение материальной части винтовки,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знание топографии,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 оказание санитарной помощи и др.</a:t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Периодически в нормы комплекса ГТО вносились изменения и дополнения с учётом возрастающей физической подготовки советских людей, а также с появлением новых видов спорта (биатлон, ориентирование, радиоспорт и т.д.).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3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Отличник ГТО СССР 2-я ступень, Знач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1714872" cy="2281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к Готов к труду и обороне СССР 1-й ступени 1941 г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62725"/>
            <a:ext cx="1826931" cy="2379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77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188640"/>
            <a:ext cx="8507288" cy="36004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                         Основные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Calibri"/>
              </a:rPr>
              <a:t>изменения нормы ГТО претерпели в 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</a:rPr>
              <a:t>1972</a:t>
            </a:r>
            <a:b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 1 марта 1972 г. был введен новый комплекс ГТО. Этот комплекс должен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был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создавать широкие возможности для решения задачи превращения массового физкультурного движения во всенародное. Всесоюзный физкультурный комплекс "Готов к труду и обороне СССР" (ГТО) имел 5 возрастных ступеней: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1. I ступень — «Смелые и ловкие» — 10—11 и 12—13 лет;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2. II — «Спортивная смена» — 14—15 лет;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3. III — «Сила и мужество» — 16—18 лет;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4. IV — «Физическое совершенство» — мужчины 19—28 и 29—39 лет, женщины 19—28 и 29—34 лет;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5. V — «Бодрость и здоровье» — мужчины 40—60 лет, женщины 35—55 лет.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Каждая ступень комплекса ГТО состояла из разделов требований и упражнений и норм. В стране развернулось движение по сдаче норм ГТО, создавались специальные комиссии, которые принимали нормы ГТО, оформляли протоколы и присваивали в соответствии с полученным результатом золотой, серебряный и бронзовый значки. Широкое распространение получили «Открытые старты», «Дни спорта», «Стать чемпионом ГТО», «Через комплекс ГТО – к высшей производительности труда», «От значка ГТО к олимпийской медали» и многие др.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3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3717032"/>
            <a:ext cx="2952328" cy="1887055"/>
          </a:xfrm>
          <a:prstGeom prst="rect">
            <a:avLst/>
          </a:prstGeom>
          <a:noFill/>
        </p:spPr>
      </p:pic>
      <p:pic>
        <p:nvPicPr>
          <p:cNvPr id="4" name="Picture 6" descr="&quot;Пять колец под кремлевскими звездами&quot; К 30-летию ХХII Олимпийских игр в Москве. Выставки. Архивы России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47974" y="3551635"/>
            <a:ext cx="1584176" cy="2217847"/>
          </a:xfrm>
          <a:prstGeom prst="rect">
            <a:avLst/>
          </a:prstGeom>
          <a:noFill/>
        </p:spPr>
      </p:pic>
      <p:pic>
        <p:nvPicPr>
          <p:cNvPr id="5" name="Picture 2" descr="СПОРТИВНАЯ ГИМНАСТИКА - Комитет по делам молодежи, физической культуре и спорту администрации Ульяновс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724454"/>
            <a:ext cx="197971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70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1"/>
            <a:ext cx="7092280" cy="406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17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1206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Стали проводиться соревнования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по зимнему многоборью ГТО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в программу которых входили: лыжный спорт, стрельба, подтягивание на перекладине, отжимания (для женщин)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В программу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летнего многоборья ГТО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входили: бег, плавание, метания, подтягивание на перекладине, стрельба, отжимания (для женщин).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Многоборье ГТО, зимнее и летнее, входило в Единую Всесоюзную спортивную классификацию. Общеобразовательной школе отводилась решающая роль в работе по освоению комплекса ГТО. Не случайно три из пяти ступеней предназначены для школьного возраста. С учётом требований комплекса Всесоюзного ГТО усовершенствованы учебные программы по физической культуре. Во многих школах РСФСР проведена большая работа по разъяснению содержания комплекса и его пропаганде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1800" dirty="0" smtClean="0"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Работа по освоению нового комплекса ГТО помимо школ была возложена на комитеты ДОСААФ, общества Красного Креста и Красного Полумесяца СССР, штабы гражданской обороны и направлена на военно-техническое обучение юношей в специализированных клубах (в летнее время – в оборонно-спортивных лагерях различного профиля), организацию и проведение соревнований по военно-прикладным видам комплекса ГТО, соревнований сандружин и санитарных постов, занятий по гражданской обороне (раздел комплекса ГТО).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В СССР начинаются всесоюзные первенства по многоборьям ГТО, которые всего через год объединяют под своей эгидой 37 миллионов участников. Призеры четвертой ступени автоматически становятся мастерами спорта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СССР.</a:t>
            </a:r>
            <a:br>
              <a:rPr lang="ru-RU" sz="1800" dirty="0" smtClean="0">
                <a:latin typeface="Times New Roman"/>
                <a:ea typeface="Calibri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1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1972 по 1975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гг. нормы и требования комплекса выполнили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свыше 58 млн. чел.</a:t>
            </a:r>
            <a:r>
              <a:rPr lang="ru-RU" sz="1600" b="1" dirty="0">
                <a:ea typeface="Calibri"/>
                <a:cs typeface="Times New Roman"/>
              </a:rPr>
              <a:t/>
            </a:r>
            <a:br>
              <a:rPr lang="ru-RU" sz="1600" b="1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В Вооружённых Силах СССР с 1972 г. действует военно-спортивный комплекс (ВСК), соответствующий IV ступени физкультурного комплекса ГТО. Одним из важных элементов комплекса была "полоса препятствий". Разнообразие физических упражнений, входящих в преодоление полосы препятствий (бег, прыжки, метания и т. д.), выполняемых в различных формах движения и темпе, способствует развитию выносливости, быстроты, ловкости, содействует оздоровлению и укреплению организма.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С января 1985 года введен усовершенствованный комплекс «Готов к труду и обороне СССР». Теперь его возрастной диапазон — от 6 до 60 лет.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Комплекс нового образца состоит из двух частей: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1. «Будь готов к труду и обороне СССР» (БГТО) для школьников 6— 15 лет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2. «Готов к труду и обороне СССР» (ГТО) для учащейся молодежи и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трудящихся 16—60 лет.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rAst.ru - Г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49" y="4005064"/>
            <a:ext cx="4265458" cy="1711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24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3898776" cy="2808312"/>
          </a:xfrm>
        </p:spPr>
        <p:txBody>
          <a:bodyPr>
            <a:normAutofit/>
          </a:bodyPr>
          <a:lstStyle/>
          <a:p>
            <a:pPr fontAlgn="t">
              <a:lnSpc>
                <a:spcPts val="1295"/>
              </a:lnSpc>
              <a:spcAft>
                <a:spcPts val="75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Для чего хотят воссоздать систему ГТО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марте этого 2013 года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совещании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развитию детско-юношеского спорта  Президент РФ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Владимир Путин подписал указ о возвращении Всероссийского физкультурно- оздоровительного комплекса «Готов к труду и обороне». Согласно приказу, внедрение нормативов ГТО должно быть произведено с 1 сентября 2014 года. Планируется, что интеграция будет проходить до января 2017 года.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6" descr="puit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78" b="3674"/>
          <a:stretch>
            <a:fillRect/>
          </a:stretch>
        </p:blipFill>
        <p:spPr bwMode="auto">
          <a:xfrm>
            <a:off x="464893" y="142852"/>
            <a:ext cx="3747067" cy="29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8" t="13179" r="34407" b="7250"/>
          <a:stretch/>
        </p:blipFill>
        <p:spPr bwMode="auto">
          <a:xfrm>
            <a:off x="4644008" y="260648"/>
            <a:ext cx="4107877" cy="5026879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4585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комплекса ГТО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увеличение продолжительности жизни населения с помощью систематической физической подготовки, увеличить количество регулярно занимающихся физической культурой и спортом детей и молодежи, обеспечить сдачу ими нормативов и тестов Всероссийского физкультурно-спортивного комплекса.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массовое внедрение комплекса ГТО, охват системой подготовки всех возрастных групп населения.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Принципы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добровольность и доступность системы подготовки для всех слоев населения, медицинский контроль, учет местных традиций и особенностей.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Содержание комплекса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нормативы ГТО и спортивных разрядов, система тестирования, рекомендации по особенностям двигательного режима для различных групп.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комплекса включает 11 ступеней,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232248" cy="16805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016224"/>
            <a:ext cx="2520280" cy="17463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3"/>
            <a:ext cx="2361972" cy="17049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11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1662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  <a:t>Согласно Положению, ВФСК ГТО состоит из 11 ступеней, охватывающих граждан в возрасте от 6 до 70 лет и старше</a:t>
            </a:r>
            <a: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  <a:t>,</a:t>
            </a:r>
            <a:b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  <a:t>и 3 уровней трудности, которые соответствуют золотому, серебряному и бронзовому знакам отличия.</a:t>
            </a:r>
            <a:b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1600" dirty="0" smtClean="0">
                <a:ea typeface="+mn-ea"/>
                <a:cs typeface="Times New Roman"/>
              </a:rPr>
              <a:t/>
            </a:r>
            <a:br>
              <a:rPr lang="ru-RU" sz="1600" dirty="0" smtClean="0">
                <a:ea typeface="+mn-ea"/>
                <a:cs typeface="Times New Roman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СТУПЕНЬ</a:t>
            </a:r>
            <a:r>
              <a:rPr lang="ru-RU" sz="1800" b="1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6 до 8 лет)</a:t>
            </a:r>
            <a:r>
              <a:rPr lang="ru-RU" sz="18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Виды испытаний (тесты):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Обязательные испытания (тесты): </a:t>
            </a:r>
            <a:r>
              <a:rPr lang="ru-RU" sz="1800" dirty="0" smtClean="0">
                <a:latin typeface="Times New Roman"/>
                <a:ea typeface="Times New Roman"/>
              </a:rPr>
              <a:t>челночный бег 3х10 м (с) или бег на 30 м (с), смешанное передвижение (1 км), п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одтягивание</a:t>
            </a:r>
            <a:r>
              <a:rPr lang="ru-RU" sz="1800" dirty="0" smtClean="0"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из виса на высокой перекладине (кол-во раз), или подтягивание из виса лежа на низкой перекладине (кол-во раз), или сгибание и разгибание рук в упоре лежа на полу 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(кол-во раз), наклон вперед из положения стоя с прямыми ногами на полу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Испытания (тесты) по выбору: </a:t>
            </a:r>
            <a:r>
              <a:rPr lang="ru-RU" sz="1800" dirty="0" smtClean="0">
                <a:latin typeface="Times New Roman"/>
                <a:ea typeface="Times New Roman"/>
              </a:rPr>
              <a:t>прыжок в длину с места толчком двумя ногами (см), метание теннисного мяча в цель, дистанция 6 м (кол-во раз), бег на лыжах на 1 км (мин, с), бег на лыжах на 2 км (мин, с) или смешанное передвижение на 1,5 км по пересеченной местности, плавание без учета времени (м), кол-во видов испытаний (тестов) в возрастной группе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6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pPr indent="190500">
              <a:tabLst>
                <a:tab pos="574675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II. СТУПЕНЬ</a:t>
            </a:r>
            <a:b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9 до 10 лет)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Виды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испытаний (тесты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):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2000" b="1" dirty="0" smtClean="0">
                <a:latin typeface="Times New Roman"/>
                <a:ea typeface="Times New Roman"/>
              </a:rPr>
              <a:t>): </a:t>
            </a:r>
            <a:r>
              <a:rPr lang="ru-RU" sz="2000" dirty="0">
                <a:latin typeface="Times New Roman"/>
                <a:ea typeface="Times New Roman"/>
              </a:rPr>
              <a:t>б</a:t>
            </a:r>
            <a:r>
              <a:rPr lang="ru-RU" sz="2000" dirty="0" smtClean="0">
                <a:latin typeface="Times New Roman"/>
                <a:ea typeface="Times New Roman"/>
              </a:rPr>
              <a:t>ег </a:t>
            </a:r>
            <a:r>
              <a:rPr lang="ru-RU" sz="2000" dirty="0">
                <a:latin typeface="Times New Roman"/>
                <a:ea typeface="Times New Roman"/>
              </a:rPr>
              <a:t>на 60 м  (с</a:t>
            </a:r>
            <a:r>
              <a:rPr lang="ru-RU" sz="2000" dirty="0" smtClean="0">
                <a:latin typeface="Times New Roman"/>
                <a:ea typeface="Times New Roman"/>
              </a:rPr>
              <a:t>), бег </a:t>
            </a:r>
            <a:r>
              <a:rPr lang="ru-RU" sz="2000" dirty="0">
                <a:latin typeface="Times New Roman"/>
                <a:ea typeface="Times New Roman"/>
              </a:rPr>
              <a:t>на 1 км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 (мин, с</a:t>
            </a:r>
            <a:r>
              <a:rPr lang="ru-RU" sz="2000" dirty="0" smtClean="0">
                <a:latin typeface="Times New Roman"/>
                <a:ea typeface="Times New Roman"/>
              </a:rPr>
              <a:t>), подтягивание </a:t>
            </a:r>
            <a:r>
              <a:rPr lang="ru-RU" sz="2000" dirty="0">
                <a:latin typeface="Times New Roman"/>
                <a:ea typeface="Times New Roman"/>
              </a:rPr>
              <a:t>из виса на высокой перекладине  (кол-во раз</a:t>
            </a:r>
            <a:r>
              <a:rPr lang="ru-RU" sz="2000" dirty="0" smtClean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или подтягивание из виса лежа на низкой перекладине (кол-во раз</a:t>
            </a:r>
            <a:r>
              <a:rPr lang="ru-RU" sz="2000" dirty="0" smtClean="0">
                <a:latin typeface="Times New Roman"/>
                <a:ea typeface="Times New Roman"/>
              </a:rPr>
              <a:t>), </a:t>
            </a:r>
            <a:r>
              <a:rPr lang="ru-RU" sz="2000" dirty="0">
                <a:latin typeface="Times New Roman"/>
                <a:ea typeface="Times New Roman"/>
              </a:rPr>
              <a:t>или сгибание и разгибание рук в упоре лежа на полу  (кол-во раз</a:t>
            </a:r>
            <a:r>
              <a:rPr lang="ru-RU" sz="2000" dirty="0" smtClean="0">
                <a:latin typeface="Times New Roman"/>
                <a:ea typeface="Times New Roman"/>
              </a:rPr>
              <a:t>), наклон </a:t>
            </a:r>
            <a:r>
              <a:rPr lang="ru-RU" sz="2000" dirty="0">
                <a:latin typeface="Times New Roman"/>
                <a:ea typeface="Times New Roman"/>
              </a:rPr>
              <a:t>вперед из положения стоя с прямыми ногами на </a:t>
            </a:r>
            <a:r>
              <a:rPr lang="ru-RU" sz="2000" dirty="0" smtClean="0">
                <a:latin typeface="Times New Roman"/>
                <a:ea typeface="Times New Roman"/>
              </a:rPr>
              <a:t>полу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2000" b="1" dirty="0" smtClean="0">
                <a:latin typeface="Times New Roman"/>
                <a:ea typeface="Times New Roman"/>
              </a:rPr>
              <a:t>выбору: </a:t>
            </a:r>
            <a:r>
              <a:rPr lang="ru-RU" sz="2000" dirty="0" smtClean="0">
                <a:latin typeface="Times New Roman"/>
                <a:ea typeface="Times New Roman"/>
              </a:rPr>
              <a:t>прыжок </a:t>
            </a:r>
            <a:r>
              <a:rPr lang="ru-RU" sz="20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2000" dirty="0" smtClean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или прыжок в длину с места толчком двумя ногами (</a:t>
            </a:r>
            <a:r>
              <a:rPr lang="ru-RU" sz="2000" dirty="0" smtClean="0">
                <a:latin typeface="Times New Roman"/>
                <a:ea typeface="Times New Roman"/>
              </a:rPr>
              <a:t>см), метание </a:t>
            </a:r>
            <a:r>
              <a:rPr lang="ru-RU" sz="2000" dirty="0">
                <a:latin typeface="Times New Roman"/>
                <a:ea typeface="Times New Roman"/>
              </a:rPr>
              <a:t>мяча весом 150 г (м</a:t>
            </a:r>
            <a:r>
              <a:rPr lang="ru-RU" sz="2000" dirty="0" smtClean="0">
                <a:latin typeface="Times New Roman"/>
                <a:ea typeface="Times New Roman"/>
              </a:rPr>
              <a:t>), бег </a:t>
            </a:r>
            <a:r>
              <a:rPr lang="ru-RU" sz="2000" dirty="0">
                <a:latin typeface="Times New Roman"/>
                <a:ea typeface="Times New Roman"/>
              </a:rPr>
              <a:t>на лыжах на 1 км (мин, с</a:t>
            </a:r>
            <a:r>
              <a:rPr lang="ru-RU" sz="2000" dirty="0" smtClean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или на 2 </a:t>
            </a:r>
            <a:r>
              <a:rPr lang="ru-RU" sz="2000" dirty="0" smtClean="0">
                <a:latin typeface="Times New Roman"/>
                <a:ea typeface="Times New Roman"/>
              </a:rPr>
              <a:t>км, </a:t>
            </a:r>
            <a:r>
              <a:rPr lang="ru-RU" sz="2000" dirty="0">
                <a:latin typeface="Times New Roman"/>
                <a:ea typeface="Times New Roman"/>
              </a:rPr>
              <a:t>или кросс на 2 км по пересеченной </a:t>
            </a:r>
            <a:r>
              <a:rPr lang="ru-RU" sz="2000" dirty="0" smtClean="0">
                <a:latin typeface="Times New Roman"/>
                <a:ea typeface="Times New Roman"/>
              </a:rPr>
              <a:t>местности, плавание </a:t>
            </a:r>
            <a:r>
              <a:rPr lang="ru-RU" sz="2000" dirty="0">
                <a:latin typeface="Times New Roman"/>
                <a:ea typeface="Times New Roman"/>
              </a:rPr>
              <a:t>без учета времени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zvmor.ru/data/photo/061813_031424090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" y="3861049"/>
            <a:ext cx="2316953" cy="168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96-4lcx.xn--p1ai/uploads/posts/2012-02/1328618148_suhoy-log-gto-pla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9"/>
            <a:ext cx="2258272" cy="168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obgd.ru/images/O6fcfe424e4438f482da11d84c1245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12" y="3861049"/>
            <a:ext cx="2402185" cy="1687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21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960439" cy="30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437112"/>
            <a:ext cx="7560840" cy="180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Охватывало </a:t>
            </a:r>
            <a:r>
              <a:rPr lang="ru-RU" sz="2000" dirty="0">
                <a:solidFill>
                  <a:srgbClr val="002060"/>
                </a:solidFill>
              </a:rPr>
              <a:t>население в возрасте от </a:t>
            </a:r>
            <a:r>
              <a:rPr lang="ru-RU" sz="2000" b="1" dirty="0">
                <a:solidFill>
                  <a:srgbClr val="002060"/>
                </a:solidFill>
              </a:rPr>
              <a:t>10 до 60 лет</a:t>
            </a:r>
            <a:endParaRPr lang="ru-RU" sz="2000" b="1" dirty="0" smtClean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7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pPr>
              <a:lnSpc>
                <a:spcPct val="116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III. СТУПЕНЬ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11 до 12 лет</a:t>
            </a: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</a:t>
            </a:r>
            <a:br>
              <a:rPr lang="ru-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Виды испытаний (тесты) </a:t>
            </a: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1800" b="1" dirty="0" smtClean="0">
                <a:latin typeface="Times New Roman"/>
                <a:ea typeface="Times New Roman"/>
              </a:rPr>
              <a:t>): </a:t>
            </a:r>
            <a:r>
              <a:rPr lang="ru-RU" sz="1800" dirty="0" smtClean="0">
                <a:latin typeface="Times New Roman"/>
                <a:ea typeface="Times New Roman"/>
              </a:rPr>
              <a:t>б</a:t>
            </a:r>
            <a:r>
              <a:rPr lang="en-US" sz="1800" dirty="0" err="1" smtClean="0">
                <a:latin typeface="Times New Roman"/>
                <a:ea typeface="Times New Roman"/>
              </a:rPr>
              <a:t>ег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на 60 м (с</a:t>
            </a:r>
            <a:r>
              <a:rPr lang="ru-RU" sz="1800" dirty="0" smtClean="0">
                <a:latin typeface="Times New Roman"/>
                <a:ea typeface="Times New Roman"/>
              </a:rPr>
              <a:t>), бег </a:t>
            </a:r>
            <a:r>
              <a:rPr lang="ru-RU" sz="1800" dirty="0">
                <a:latin typeface="Times New Roman"/>
                <a:ea typeface="Times New Roman"/>
              </a:rPr>
              <a:t>на 1,5 </a:t>
            </a:r>
            <a:r>
              <a:rPr lang="ru-RU" sz="1800" dirty="0" smtClean="0">
                <a:latin typeface="Times New Roman"/>
                <a:ea typeface="Times New Roman"/>
              </a:rPr>
              <a:t>км </a:t>
            </a:r>
            <a:r>
              <a:rPr lang="ru-RU" sz="1800" dirty="0">
                <a:latin typeface="Times New Roman"/>
                <a:ea typeface="Times New Roman"/>
              </a:rPr>
              <a:t>(мин, </a:t>
            </a:r>
            <a:r>
              <a:rPr lang="ru-RU" sz="1800" dirty="0" smtClean="0">
                <a:latin typeface="Times New Roman"/>
                <a:ea typeface="Times New Roman"/>
              </a:rPr>
              <a:t>с)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или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на 2 км </a:t>
            </a:r>
            <a:r>
              <a:rPr lang="ru-RU" sz="1800" dirty="0" smtClean="0">
                <a:latin typeface="Times New Roman"/>
                <a:ea typeface="Times New Roman"/>
              </a:rPr>
              <a:t>(</a:t>
            </a:r>
            <a:r>
              <a:rPr lang="ru-RU" sz="1800" dirty="0">
                <a:latin typeface="Times New Roman"/>
                <a:ea typeface="Times New Roman"/>
              </a:rPr>
              <a:t>мин, с</a:t>
            </a:r>
            <a:r>
              <a:rPr lang="ru-RU" sz="1800" dirty="0" smtClean="0">
                <a:latin typeface="Times New Roman"/>
                <a:ea typeface="Times New Roman"/>
              </a:rPr>
              <a:t>), подтягивание </a:t>
            </a:r>
            <a:r>
              <a:rPr lang="ru-RU" sz="1800" dirty="0">
                <a:latin typeface="Times New Roman"/>
                <a:ea typeface="Times New Roman"/>
              </a:rPr>
              <a:t>из виса на высокой перекладине </a:t>
            </a:r>
            <a:r>
              <a:rPr lang="ru-RU" sz="1800" dirty="0" smtClean="0">
                <a:latin typeface="Times New Roman"/>
                <a:ea typeface="Times New Roman"/>
              </a:rPr>
              <a:t>(</a:t>
            </a:r>
            <a:r>
              <a:rPr lang="ru-RU" sz="1800" dirty="0">
                <a:latin typeface="Times New Roman"/>
                <a:ea typeface="Times New Roman"/>
              </a:rPr>
              <a:t>кол-во раз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подтягивание из виса лежа на низкой перекладине </a:t>
            </a:r>
            <a:r>
              <a:rPr lang="ru-RU" sz="1800" dirty="0" smtClean="0">
                <a:latin typeface="Times New Roman"/>
                <a:ea typeface="Times New Roman"/>
              </a:rPr>
              <a:t>(</a:t>
            </a:r>
            <a:r>
              <a:rPr lang="ru-RU" sz="1800" dirty="0">
                <a:latin typeface="Times New Roman"/>
                <a:ea typeface="Times New Roman"/>
              </a:rPr>
              <a:t>кол-во </a:t>
            </a:r>
            <a:r>
              <a:rPr lang="ru-RU" sz="1800" dirty="0" smtClean="0">
                <a:latin typeface="Times New Roman"/>
                <a:ea typeface="Times New Roman"/>
              </a:rPr>
              <a:t>раз), </a:t>
            </a:r>
            <a:r>
              <a:rPr lang="ru-RU" sz="1800" dirty="0">
                <a:latin typeface="Times New Roman"/>
                <a:ea typeface="Times New Roman"/>
              </a:rPr>
              <a:t>или сгибание и разгибание рук в упоре лежа на полу (кол-во раз</a:t>
            </a:r>
            <a:r>
              <a:rPr lang="ru-RU" sz="1800" dirty="0" smtClean="0">
                <a:latin typeface="Times New Roman"/>
                <a:ea typeface="Times New Roman"/>
              </a:rPr>
              <a:t>), наклон </a:t>
            </a:r>
            <a:r>
              <a:rPr lang="ru-RU" sz="1800" dirty="0">
                <a:latin typeface="Times New Roman"/>
                <a:ea typeface="Times New Roman"/>
              </a:rPr>
              <a:t>вперед из положения стоя с прямыми ногами на </a:t>
            </a:r>
            <a:r>
              <a:rPr lang="ru-RU" sz="1800" dirty="0" smtClean="0">
                <a:latin typeface="Times New Roman"/>
                <a:ea typeface="Times New Roman"/>
              </a:rPr>
              <a:t>полу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1800" b="1" dirty="0" smtClean="0">
                <a:latin typeface="Times New Roman"/>
                <a:ea typeface="Times New Roman"/>
              </a:rPr>
              <a:t>выбору: </a:t>
            </a:r>
            <a:r>
              <a:rPr lang="ru-RU" sz="1800" dirty="0" smtClean="0">
                <a:latin typeface="Times New Roman"/>
                <a:ea typeface="Times New Roman"/>
              </a:rPr>
              <a:t>прыжок </a:t>
            </a:r>
            <a:r>
              <a:rPr lang="ru-RU" sz="18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прыжок в длину с места толчком двумя ногами (см</a:t>
            </a:r>
            <a:r>
              <a:rPr lang="ru-RU" sz="1800" dirty="0" smtClean="0">
                <a:latin typeface="Times New Roman"/>
                <a:ea typeface="Times New Roman"/>
              </a:rPr>
              <a:t>), метание </a:t>
            </a:r>
            <a:r>
              <a:rPr lang="ru-RU" sz="1800" dirty="0">
                <a:latin typeface="Times New Roman"/>
                <a:ea typeface="Times New Roman"/>
              </a:rPr>
              <a:t>мяча весом 150 г (м</a:t>
            </a:r>
            <a:r>
              <a:rPr lang="ru-RU" sz="1800" dirty="0" smtClean="0">
                <a:latin typeface="Times New Roman"/>
                <a:ea typeface="Times New Roman"/>
              </a:rPr>
              <a:t>), бег </a:t>
            </a:r>
            <a:r>
              <a:rPr lang="ru-RU" sz="1800" dirty="0">
                <a:latin typeface="Times New Roman"/>
                <a:ea typeface="Times New Roman"/>
              </a:rPr>
              <a:t>на лыжах на </a:t>
            </a:r>
            <a:r>
              <a:rPr lang="ru-RU" sz="1800" dirty="0" smtClean="0">
                <a:latin typeface="Times New Roman"/>
                <a:ea typeface="Times New Roman"/>
              </a:rPr>
              <a:t>2 </a:t>
            </a:r>
            <a:r>
              <a:rPr lang="ru-RU" sz="1800" dirty="0">
                <a:latin typeface="Times New Roman"/>
                <a:ea typeface="Times New Roman"/>
              </a:rPr>
              <a:t>км (мин, с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на 3 </a:t>
            </a:r>
            <a:r>
              <a:rPr lang="ru-RU" sz="1800" dirty="0" smtClean="0">
                <a:latin typeface="Times New Roman"/>
                <a:ea typeface="Times New Roman"/>
              </a:rPr>
              <a:t>км, </a:t>
            </a:r>
            <a:r>
              <a:rPr lang="ru-RU" sz="1800" dirty="0">
                <a:latin typeface="Times New Roman"/>
                <a:ea typeface="Times New Roman"/>
              </a:rPr>
              <a:t>или кросс на </a:t>
            </a:r>
            <a:r>
              <a:rPr lang="ru-RU" sz="1800" dirty="0" smtClean="0">
                <a:latin typeface="Times New Roman"/>
                <a:ea typeface="Times New Roman"/>
              </a:rPr>
              <a:t>3 </a:t>
            </a:r>
            <a:r>
              <a:rPr lang="ru-RU" sz="1800" dirty="0">
                <a:latin typeface="Times New Roman"/>
                <a:ea typeface="Times New Roman"/>
              </a:rPr>
              <a:t>км по пересеченной </a:t>
            </a:r>
            <a:r>
              <a:rPr lang="ru-RU" sz="1800" dirty="0" smtClean="0">
                <a:latin typeface="Times New Roman"/>
                <a:ea typeface="Times New Roman"/>
              </a:rPr>
              <a:t>местности, плавание 50 </a:t>
            </a:r>
            <a:r>
              <a:rPr lang="ru-RU" sz="1800" dirty="0">
                <a:latin typeface="Times New Roman"/>
                <a:ea typeface="Times New Roman"/>
              </a:rPr>
              <a:t>м (мин, с</a:t>
            </a:r>
            <a:r>
              <a:rPr lang="ru-RU" sz="1800" dirty="0" smtClean="0">
                <a:latin typeface="Times New Roman"/>
                <a:ea typeface="Times New Roman"/>
              </a:rPr>
              <a:t>), стрельба </a:t>
            </a:r>
            <a:r>
              <a:rPr lang="ru-RU" sz="1800" dirty="0">
                <a:latin typeface="Times New Roman"/>
                <a:ea typeface="Times New Roman"/>
              </a:rPr>
              <a:t>из пневматической винтовки из положения сидя или стоя с опорой локтей о стол или стойку, дистанция - </a:t>
            </a:r>
            <a:r>
              <a:rPr lang="ru-RU" sz="1800" dirty="0" smtClean="0">
                <a:latin typeface="Times New Roman"/>
                <a:ea typeface="Times New Roman"/>
              </a:rPr>
              <a:t>5 </a:t>
            </a:r>
            <a:r>
              <a:rPr lang="ru-RU" sz="1800" dirty="0">
                <a:latin typeface="Times New Roman"/>
                <a:ea typeface="Times New Roman"/>
              </a:rPr>
              <a:t>м (очки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из электронного оружия из положения сидя или стоя с опорой локтей о стол или стойку, дистанция 5 </a:t>
            </a:r>
            <a:r>
              <a:rPr lang="ru-RU" sz="1800" dirty="0" smtClean="0">
                <a:latin typeface="Times New Roman"/>
                <a:ea typeface="Times New Roman"/>
              </a:rPr>
              <a:t>м, туристский </a:t>
            </a:r>
            <a:r>
              <a:rPr lang="ru-RU" sz="1800" dirty="0">
                <a:latin typeface="Times New Roman"/>
                <a:ea typeface="Times New Roman"/>
              </a:rPr>
              <a:t>поход с проверкой туристских навыков 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2052" name="Picture 4" descr="http://www.erudites.ru/astore/erudites-photo/MFN12-finale/7/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39824"/>
            <a:ext cx="2664296" cy="1754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10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IV. СТУПЕНЬ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13 до 15 лет)</a:t>
            </a: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Виды </a:t>
            </a:r>
            <a:r>
              <a:rPr lang="ru-RU" sz="1600" dirty="0">
                <a:latin typeface="Times New Roman"/>
                <a:ea typeface="Times New Roman"/>
              </a:rPr>
              <a:t>испытаний (тесты)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1600" b="1" dirty="0" smtClean="0">
                <a:latin typeface="Times New Roman"/>
                <a:ea typeface="Times New Roman"/>
              </a:rPr>
              <a:t>): </a:t>
            </a:r>
            <a:r>
              <a:rPr lang="ru-RU" sz="1600" dirty="0" smtClean="0">
                <a:latin typeface="Times New Roman"/>
                <a:ea typeface="Times New Roman"/>
              </a:rPr>
              <a:t>бег </a:t>
            </a:r>
            <a:r>
              <a:rPr lang="ru-RU" sz="1600" dirty="0">
                <a:latin typeface="Times New Roman"/>
                <a:ea typeface="Times New Roman"/>
              </a:rPr>
              <a:t>на 60 м (с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2 </a:t>
            </a:r>
            <a:r>
              <a:rPr lang="ru-RU" sz="1600" dirty="0" smtClean="0">
                <a:latin typeface="Times New Roman"/>
                <a:ea typeface="Times New Roman"/>
              </a:rPr>
              <a:t>км </a:t>
            </a:r>
            <a:r>
              <a:rPr lang="ru-RU" sz="1600" dirty="0">
                <a:latin typeface="Times New Roman"/>
                <a:ea typeface="Times New Roman"/>
              </a:rPr>
              <a:t>(мин, с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на 3 км </a:t>
            </a:r>
            <a:r>
              <a:rPr lang="ru-RU" sz="1600" dirty="0" smtClean="0">
                <a:latin typeface="Times New Roman"/>
                <a:ea typeface="Times New Roman"/>
              </a:rPr>
              <a:t>, подтягивание </a:t>
            </a:r>
            <a:r>
              <a:rPr lang="ru-RU" sz="1600" dirty="0">
                <a:latin typeface="Times New Roman"/>
                <a:ea typeface="Times New Roman"/>
              </a:rPr>
              <a:t>из виса на высокой перекладине (кол-во раз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подтягивание из виса лежа на низкой перекладине (кол-во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</a:rPr>
              <a:t>или сгибание и разгибание рук в упоре лежа на полу (кол-во раз) </a:t>
            </a:r>
            <a:r>
              <a:rPr lang="ru-RU" sz="1600" dirty="0" smtClean="0">
                <a:latin typeface="Times New Roman"/>
                <a:ea typeface="Times New Roman"/>
              </a:rPr>
              <a:t>, наклон </a:t>
            </a:r>
            <a:r>
              <a:rPr lang="ru-RU" sz="1600" dirty="0">
                <a:latin typeface="Times New Roman"/>
                <a:ea typeface="Times New Roman"/>
              </a:rPr>
              <a:t>вперед из положения стоя с прямыми ногами на полу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1600" b="1" dirty="0" smtClean="0">
                <a:latin typeface="Times New Roman"/>
                <a:ea typeface="Times New Roman"/>
              </a:rPr>
              <a:t>выбору: </a:t>
            </a:r>
            <a:r>
              <a:rPr lang="ru-RU" sz="1600" dirty="0" smtClean="0">
                <a:latin typeface="Times New Roman"/>
                <a:ea typeface="Times New Roman"/>
              </a:rPr>
              <a:t>прыжок </a:t>
            </a:r>
            <a:r>
              <a:rPr lang="ru-RU" sz="16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прыжок в длину с места толчком двумя ногами (см</a:t>
            </a:r>
            <a:r>
              <a:rPr lang="ru-RU" sz="1600" dirty="0" smtClean="0">
                <a:latin typeface="Times New Roman"/>
                <a:ea typeface="Times New Roman"/>
              </a:rPr>
              <a:t>), поднимание </a:t>
            </a:r>
            <a:r>
              <a:rPr lang="ru-RU" sz="1600" dirty="0">
                <a:latin typeface="Times New Roman"/>
                <a:ea typeface="Times New Roman"/>
              </a:rPr>
              <a:t>туловища из положения лежа на спине (кол-во раз за 1 мин</a:t>
            </a:r>
            <a:r>
              <a:rPr lang="ru-RU" sz="1600" dirty="0" smtClean="0">
                <a:latin typeface="Times New Roman"/>
                <a:ea typeface="Times New Roman"/>
              </a:rPr>
              <a:t>), метание </a:t>
            </a:r>
            <a:r>
              <a:rPr lang="ru-RU" sz="1600" dirty="0">
                <a:latin typeface="Times New Roman"/>
                <a:ea typeface="Times New Roman"/>
              </a:rPr>
              <a:t>мяча весом 150 г (м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лыжах на 3 км (мин, с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на 5 км (мин, с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кросс </a:t>
            </a:r>
            <a:r>
              <a:rPr lang="ru-RU" sz="1600" dirty="0" smtClean="0">
                <a:latin typeface="Times New Roman"/>
                <a:ea typeface="Times New Roman"/>
              </a:rPr>
              <a:t>на </a:t>
            </a:r>
            <a:r>
              <a:rPr lang="ru-RU" sz="1600" dirty="0">
                <a:latin typeface="Times New Roman"/>
                <a:ea typeface="Times New Roman"/>
              </a:rPr>
              <a:t>3 км по пересеченной </a:t>
            </a:r>
            <a:r>
              <a:rPr lang="ru-RU" sz="1600" dirty="0" smtClean="0">
                <a:latin typeface="Times New Roman"/>
                <a:ea typeface="Times New Roman"/>
              </a:rPr>
              <a:t>местности,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плавание </a:t>
            </a:r>
            <a:r>
              <a:rPr lang="ru-RU" sz="1600" dirty="0" smtClean="0">
                <a:latin typeface="Times New Roman"/>
                <a:ea typeface="Times New Roman"/>
              </a:rPr>
              <a:t>на </a:t>
            </a:r>
            <a:r>
              <a:rPr lang="ru-RU" sz="1600" dirty="0">
                <a:latin typeface="Times New Roman"/>
                <a:ea typeface="Times New Roman"/>
              </a:rPr>
              <a:t>50 м (мин, с</a:t>
            </a:r>
            <a:r>
              <a:rPr lang="ru-RU" sz="1600" dirty="0" smtClean="0">
                <a:latin typeface="Times New Roman"/>
                <a:ea typeface="Times New Roman"/>
              </a:rPr>
              <a:t>), стрельба </a:t>
            </a:r>
            <a:r>
              <a:rPr lang="ru-RU" sz="1600" dirty="0">
                <a:latin typeface="Times New Roman"/>
                <a:ea typeface="Times New Roman"/>
              </a:rPr>
              <a:t>из пневматической винтовки из положения сидя или стоя с опорой локтей о стол или стойку, дистанция –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из электронного оружия из положения сидя или стоя с опорой локтей о стол или стойку, дистанция –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туристский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поход с проверкой </a:t>
            </a:r>
            <a:r>
              <a:rPr lang="ru-RU" sz="1600" dirty="0" smtClean="0">
                <a:latin typeface="Times New Roman"/>
                <a:ea typeface="Times New Roman"/>
              </a:rPr>
              <a:t>туристских </a:t>
            </a:r>
            <a:r>
              <a:rPr lang="ru-RU" sz="1600" dirty="0">
                <a:latin typeface="Times New Roman"/>
                <a:ea typeface="Times New Roman"/>
              </a:rPr>
              <a:t>навыков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sportvtule.ru/foto/novosti/2010/509-strelba-vtoya-iz-pnevmaticheskoj-vintov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86" y="4307854"/>
            <a:ext cx="2808312" cy="164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36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V. СТУПЕНЬ</a:t>
            </a:r>
            <a:r>
              <a:rPr lang="ru-RU" sz="14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16 до 17 лет)</a:t>
            </a:r>
            <a:r>
              <a:rPr lang="ru-RU" sz="14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Виды испытаний (тесты)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1600" b="1" dirty="0" smtClean="0">
                <a:latin typeface="Times New Roman"/>
                <a:ea typeface="Times New Roman"/>
              </a:rPr>
              <a:t>): </a:t>
            </a:r>
            <a:r>
              <a:rPr lang="ru-RU" sz="1600" dirty="0" smtClean="0">
                <a:latin typeface="Times New Roman"/>
                <a:ea typeface="Times New Roman"/>
              </a:rPr>
              <a:t>бег </a:t>
            </a:r>
            <a:r>
              <a:rPr lang="ru-RU" sz="1600" dirty="0">
                <a:latin typeface="Times New Roman"/>
                <a:ea typeface="Times New Roman"/>
              </a:rPr>
              <a:t>на 100 м (с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2 км  (мин, с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на 3 км (мин, с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подтягивание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из виса на высокой перекладине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кол-во раз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рывок гири 16 кг (кол-во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подтягивание из виса лежа на низкой перекладине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сгибание и разгибание рук в упоре лежа на полу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наклон </a:t>
            </a:r>
            <a:r>
              <a:rPr lang="ru-RU" sz="1600" dirty="0">
                <a:latin typeface="Times New Roman"/>
                <a:ea typeface="Times New Roman"/>
              </a:rPr>
              <a:t>вперед из положения стоя с прямыми ногами на гимнастической скамье (ниже уровня скамьи-см</a:t>
            </a:r>
            <a:r>
              <a:rPr lang="ru-RU" sz="1600" dirty="0" smtClean="0">
                <a:latin typeface="Times New Roman"/>
                <a:ea typeface="Times New Roman"/>
              </a:rPr>
              <a:t>)</a:t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1600" b="1" dirty="0" smtClean="0">
                <a:latin typeface="Times New Roman"/>
                <a:ea typeface="Times New Roman"/>
              </a:rPr>
              <a:t>выбору: </a:t>
            </a:r>
            <a:r>
              <a:rPr lang="ru-RU" sz="1600" dirty="0" smtClean="0">
                <a:latin typeface="Times New Roman"/>
                <a:ea typeface="Times New Roman"/>
              </a:rPr>
              <a:t>прыжок </a:t>
            </a:r>
            <a:r>
              <a:rPr lang="ru-RU" sz="16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прыжок в длину с места толчком двумя ногами (см</a:t>
            </a:r>
            <a:r>
              <a:rPr lang="ru-RU" sz="1600" dirty="0" smtClean="0">
                <a:latin typeface="Times New Roman"/>
                <a:ea typeface="Times New Roman"/>
              </a:rPr>
              <a:t>), поднимание </a:t>
            </a:r>
            <a:r>
              <a:rPr lang="ru-RU" sz="1600" dirty="0">
                <a:latin typeface="Times New Roman"/>
                <a:ea typeface="Times New Roman"/>
              </a:rPr>
              <a:t>туловища из положения лежа на спине (кол-во раз в 1 мин</a:t>
            </a:r>
            <a:r>
              <a:rPr lang="ru-RU" sz="1600" dirty="0" smtClean="0">
                <a:latin typeface="Times New Roman"/>
                <a:ea typeface="Times New Roman"/>
              </a:rPr>
              <a:t>), метание </a:t>
            </a:r>
            <a:r>
              <a:rPr lang="ru-RU" sz="1600" dirty="0">
                <a:latin typeface="Times New Roman"/>
                <a:ea typeface="Times New Roman"/>
              </a:rPr>
              <a:t>спортивного снаряда весом 700 г (м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весом </a:t>
            </a:r>
            <a:r>
              <a:rPr lang="ru-RU" sz="1600" dirty="0" smtClean="0">
                <a:latin typeface="Times New Roman"/>
                <a:ea typeface="Times New Roman"/>
              </a:rPr>
              <a:t>500 </a:t>
            </a:r>
            <a:r>
              <a:rPr lang="ru-RU" sz="1600" dirty="0">
                <a:latin typeface="Times New Roman"/>
                <a:ea typeface="Times New Roman"/>
              </a:rPr>
              <a:t>г (м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лыжах на 3 км (мин, с</a:t>
            </a:r>
            <a:r>
              <a:rPr lang="ru-RU" sz="1600" dirty="0" smtClean="0">
                <a:latin typeface="Times New Roman"/>
                <a:ea typeface="Times New Roman"/>
              </a:rPr>
              <a:t>)   или </a:t>
            </a:r>
            <a:r>
              <a:rPr lang="ru-RU" sz="1600" dirty="0">
                <a:latin typeface="Times New Roman"/>
                <a:ea typeface="Times New Roman"/>
              </a:rPr>
              <a:t>на 5 км (мин, с</a:t>
            </a:r>
            <a:r>
              <a:rPr lang="ru-RU" sz="1600" dirty="0" smtClean="0">
                <a:latin typeface="Times New Roman"/>
                <a:ea typeface="Times New Roman"/>
              </a:rPr>
              <a:t>), или </a:t>
            </a:r>
            <a:r>
              <a:rPr lang="ru-RU" sz="1600" dirty="0">
                <a:latin typeface="Times New Roman"/>
                <a:ea typeface="Times New Roman"/>
              </a:rPr>
              <a:t>кросс на 3 км по пересеченной </a:t>
            </a:r>
            <a:r>
              <a:rPr lang="ru-RU" sz="1600" dirty="0" smtClean="0">
                <a:latin typeface="Times New Roman"/>
                <a:ea typeface="Times New Roman"/>
              </a:rPr>
              <a:t>местности,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кросс на </a:t>
            </a:r>
            <a:r>
              <a:rPr lang="ru-RU" sz="1600" dirty="0" smtClean="0">
                <a:latin typeface="Times New Roman"/>
                <a:ea typeface="Times New Roman"/>
              </a:rPr>
              <a:t>5 </a:t>
            </a:r>
            <a:r>
              <a:rPr lang="ru-RU" sz="1600" dirty="0">
                <a:latin typeface="Times New Roman"/>
                <a:ea typeface="Times New Roman"/>
              </a:rPr>
              <a:t>км по пересеченной </a:t>
            </a:r>
            <a:r>
              <a:rPr lang="ru-RU" sz="1600" dirty="0" smtClean="0">
                <a:latin typeface="Times New Roman"/>
                <a:ea typeface="Times New Roman"/>
              </a:rPr>
              <a:t>местности,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плавание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1600" dirty="0" smtClean="0">
                <a:latin typeface="Times New Roman"/>
                <a:ea typeface="Times New Roman"/>
              </a:rPr>
              <a:t>50 </a:t>
            </a:r>
            <a:r>
              <a:rPr lang="ru-RU" sz="1600" dirty="0">
                <a:latin typeface="Times New Roman"/>
                <a:ea typeface="Times New Roman"/>
              </a:rPr>
              <a:t>м (мин, с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стрельба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из пневматической винтовки из положения сидя или стоя с опорой локтей о стол или стойку, дистанция –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из электронного оружия из положения сидя или стоя с опорой локтей о стол или стойку, дистанция - 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), туристский </a:t>
            </a:r>
            <a:r>
              <a:rPr lang="ru-RU" sz="1600" dirty="0">
                <a:latin typeface="Times New Roman"/>
                <a:ea typeface="Times New Roman"/>
              </a:rPr>
              <a:t>поход с проверкой туристских навыков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c0009.atbasar.akmoedu.kz/docs/61898175B8F398CD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2" y="4293096"/>
            <a:ext cx="2404572" cy="1406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vergma.ru/images/stories/student_life/vospitka/Summer_pol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51" y="4231876"/>
            <a:ext cx="2502316" cy="1529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4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18 до 29 лет)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бег на 100 м (с), бег на 3 км (</a:t>
            </a:r>
            <a:r>
              <a:rPr lang="ru-RU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мин,с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), подтягивание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виса на высокой перекладине  (кол-во раз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или рывок гири 16 кг (кол-во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раз), наклон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вперед из положения стоя с прямыми ногами на гимнастической скамье (ниже уровня скамьи-см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прыжок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 длину с разбега (см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),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или прыжок в длину с места толчком двумя ногами (см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метание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спортивного снаряда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весом700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 (м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б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5 км (мин,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на 5 км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50 м (мин,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трельба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10 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из электронного оружия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 сидя или стоя с опорой локтей о стол или стойку, дистанция – 10 м (очки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туристский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с проверкой туристских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</a:rPr>
              <a:t>  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729880" cy="18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3"/>
            <a:ext cx="2836565" cy="195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41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30 до 39 лет)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(тесты)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);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 км (мин,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подтягивание из виса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 перекладине (кол-во раз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рывок гири 16 кг (кол-во раз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из положения стоя с прямыми ногами на гимнастической скамье (ниже уровня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скамьи-см)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спытания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рыжок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длину с места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спортивного снаряда весом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5 км (мин, с)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на 5 км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50 м (мин,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трельба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10 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электронного оружия из положения сидя или стоя с опорой локтей о стол или стойку, дистанция – 10 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уристский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с проверкой туристских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Arial"/>
              </a:rPr>
              <a:t/>
            </a:r>
            <a:br>
              <a:rPr lang="ru-RU" sz="2000" dirty="0">
                <a:latin typeface="Arial"/>
              </a:rPr>
            </a:br>
            <a:r>
              <a:rPr lang="ru-RU" sz="1400" dirty="0" smtClean="0">
                <a:latin typeface="Times New Roman"/>
                <a:ea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3" y="4005064"/>
            <a:ext cx="259574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94939"/>
            <a:ext cx="2736304" cy="175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54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VIII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40 до 49 лет)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(тесты)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 км (мин, с)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км, подтягивание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 перекладине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рывок гири 16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кг(кол-во раз)или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подтягивание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лежа на низкой перекладине (кол-во раз)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сгибание  и разгибание рук в упоре лежа на полу  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 из положения стоя с прямыми ногами 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спине  (кол-во раз за 1 мин)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2 км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 км (мин,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2 км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3 км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м), стрельба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электронного оружия из положения сидя или стоя с опорой локтей о стол или стойку, дистанция – 10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(очки), туристский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проверкой туристских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3020566" cy="196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51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176464"/>
          </a:xfrm>
        </p:spPr>
        <p:txBody>
          <a:bodyPr>
            <a:noAutofit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IX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 50 до 59 лет)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Виды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испытаний (тесты) и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нормативы</a:t>
            </a:r>
            <a:b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 км (мин, с)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км,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одтягивание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 перекладине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(кол-во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рывок гири 16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кг(кол-во раз)или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подтягивание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лежа на низкой перекладине  (кол-во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сгибание  и разгибание рук в упоре лежа на полу  (кол-во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раз), наклон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 стоя с прямыми ногами на полу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(тесты) по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на спине (кол-во раз за 1 мин)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2 км (мин,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 км (мин,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2 км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3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км, плавание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м), стрельба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10 м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электронного оружия из положения сидя или стоя с опорой локтей о стол или стойку, дистанция – 10 м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очки), туристский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проверкой туристских навыков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67753"/>
            <a:ext cx="2974480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34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60 до 69 лет)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Виды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испытаний (тесты) и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нормативы</a:t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смешанное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передвижение (км)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скандинавская ходьба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гибание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разгибание рук в упоре о гимнастическую скамью  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на спине (кол-во раз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из положения стоя с прямыми ногами 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полу, передвижение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(км)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смешанное передвижение 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9731"/>
            <a:ext cx="3456384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75" y="2858984"/>
            <a:ext cx="3472031" cy="23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2665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70 лет и старше)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(тесты)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мешанное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передвижение (км)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скандинавская ходьба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гибание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разгибание рук в упоре о сиденье стула 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на спине 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кол-во раз)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из положения стоя с прямыми ногами 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ередвижение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смешанное передвижение 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ворец водных видов спорта С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0" y="3068960"/>
            <a:ext cx="3246288" cy="2434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449984" cy="24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73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Сдать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ГТО совсем непросто,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Ты ловким, сильным должен быть,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Чтоб нормативы победить,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Значок в итоге получить.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Пройдя же все ступени вверх -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Ты будешь верить в свой успех.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олимпийцем можешь стать,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Медали точно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получать!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ТО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8052"/>
            <a:ext cx="2417287" cy="23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ГТО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899400"/>
            <a:ext cx="2475223" cy="24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ГТО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35" y="2899400"/>
            <a:ext cx="2304256" cy="22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7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243408"/>
            <a:ext cx="5266928" cy="648072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Зарождение Всесоюзного физкультурного комплекса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ГТО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годы между первой и второй мировыми воинами развитие физической культуры и спорта в мире происходило в нескольких направлениях. В результате победы социалистической революции в октябре 1917 года, одно из них представляло советское физкультурное движение, возникшее в СССР.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1918 г. был принят декрет «Об обязательном обучении военному искусству» всех граждан мужского пола, не эксплуатирующих чужого труда. В республике были созданы органы Всевобуча (всеобщее военное обучение), на которые возлагались функции военного обучения трудящихся, допризывной подготовки молодёжи и организации физкультурной и спортивной работы среди населения.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Началась огромная организационно - методическая и идейная перестройка всей работы по физической культуре и спорту.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окончания гражданской войны в СССР началось восстановление промышленности и сельского хозяйства.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Тяжёлая жизнь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война и те лишения, которые перенесло население за эти трудные годы, подорвали здоровье и отразились на физическом состоянии трудящихся, особенно подрастающего поколения. В решениях советского правительства, принятых в 1921 г., подчёркивалась необходимость применения в режиме отдыха взрослых и детей средств физической культуры. В эти годы физическая культура и спорт стали широко использоваться в культурно-воспитательной работе.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pic>
        <p:nvPicPr>
          <p:cNvPr id="3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1949" y="2348880"/>
            <a:ext cx="3085386" cy="4248472"/>
          </a:xfrm>
          <a:prstGeom prst="rect">
            <a:avLst/>
          </a:prstGeom>
          <a:noFill/>
        </p:spPr>
      </p:pic>
      <p:pic>
        <p:nvPicPr>
          <p:cNvPr id="5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153" y="19520"/>
            <a:ext cx="3338979" cy="2225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4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60648"/>
            <a:ext cx="2998309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170" y="202204"/>
            <a:ext cx="4572000" cy="632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Становление Всесоюзного комплекса ГТО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В 1923 г. органы Всевобуча прекратили своё существование. Развитием физической культуры и спорта в стране вплотную занялись Всесоюзный ленинский коммунистический союз молодёжи (комсомол) и профсоюзы. Комсомол добивался организационного укрепления физкультурного движения в мирных условиях. Началась физкультурно-массовая и научно методическая работа, борьба с физкультурной неграмотностью.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С переходом на новые формы организации физического воспитания и управления физкультурным движением постепенно менялись содержание и методика всей физкультурной и спортивной работы.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Перед группой научных работников Государственного центрального института физической культуры встала задача разработки советской системы физической культуры, построенной на принципах всесторонности и </a:t>
            </a:r>
            <a:r>
              <a:rPr lang="ru-RU" sz="1200" b="1" dirty="0" err="1" smtClean="0">
                <a:effectLst/>
                <a:latin typeface="Times New Roman"/>
                <a:ea typeface="Calibri"/>
                <a:cs typeface="Times New Roman"/>
              </a:rPr>
              <a:t>прикладности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Важным шагом на пути развития физического культуры и спорта и усиление их связи с политикой и обороной государства, призванного сыграть важную роль в подготовке всесторонне развитых и физически совершенных людей, активных строителей коммунистического общества, стойких защитников Родины, стала инициатива комсомола в создании комплекса физкультурной подготовки в общеобразовательных, профессиональных и спортивных организациях, основополагающей в единой и поддерживаемой государством системе патриотического воспитания молодежи.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Таким комплексом стал Всесоюзный комплекс ГТО «Готов к труду и обороне СССР»</a:t>
            </a:r>
            <a:endParaRPr lang="ru-RU" sz="1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44433"/>
            <a:ext cx="2880320" cy="51552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344433"/>
            <a:ext cx="504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марте 1931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ВСФК </a:t>
            </a:r>
            <a:r>
              <a:rPr lang="ru-RU" dirty="0"/>
              <a:t>(Высший совет физической культуры) при ЦИК СССР утвердил физкультурный комплекс ГТО I ступени. </a:t>
            </a:r>
            <a:endParaRPr lang="ru-RU" dirty="0" smtClean="0"/>
          </a:p>
          <a:p>
            <a:r>
              <a:rPr lang="ru-RU" dirty="0" smtClean="0"/>
              <a:t>Норматив </a:t>
            </a:r>
            <a:r>
              <a:rPr lang="ru-RU" dirty="0"/>
              <a:t>I ступени комплекса объединил в себя:</a:t>
            </a:r>
          </a:p>
          <a:p>
            <a:r>
              <a:rPr lang="ru-RU" dirty="0"/>
              <a:t>1. </a:t>
            </a:r>
            <a:r>
              <a:rPr lang="ru-RU" dirty="0" smtClean="0"/>
              <a:t>плавание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греблю</a:t>
            </a:r>
            <a:endParaRPr lang="ru-RU" dirty="0"/>
          </a:p>
          <a:p>
            <a:r>
              <a:rPr lang="ru-RU" dirty="0"/>
              <a:t>3. прыжки и </a:t>
            </a:r>
            <a:r>
              <a:rPr lang="ru-RU" dirty="0" smtClean="0"/>
              <a:t>метания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smtClean="0"/>
              <a:t>бег</a:t>
            </a:r>
            <a:endParaRPr lang="ru-RU" dirty="0"/>
          </a:p>
          <a:p>
            <a:r>
              <a:rPr lang="ru-RU" dirty="0"/>
              <a:t>5. подтягивания на перекладине (для мужчин) и лазанье по канату (для</a:t>
            </a:r>
          </a:p>
          <a:p>
            <a:r>
              <a:rPr lang="ru-RU" dirty="0"/>
              <a:t>женщин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6. езда на </a:t>
            </a:r>
            <a:r>
              <a:rPr lang="ru-RU" dirty="0" smtClean="0"/>
              <a:t>велосипеде</a:t>
            </a:r>
            <a:endParaRPr lang="ru-RU" dirty="0"/>
          </a:p>
          <a:p>
            <a:r>
              <a:rPr lang="ru-RU" dirty="0"/>
              <a:t>7. </a:t>
            </a:r>
            <a:r>
              <a:rPr lang="ru-RU" dirty="0" smtClean="0"/>
              <a:t>передвижение </a:t>
            </a:r>
            <a:r>
              <a:rPr lang="ru-RU" dirty="0"/>
              <a:t>в </a:t>
            </a:r>
            <a:r>
              <a:rPr lang="ru-RU" dirty="0" smtClean="0"/>
              <a:t>противогазе</a:t>
            </a:r>
            <a:endParaRPr lang="ru-RU" dirty="0"/>
          </a:p>
          <a:p>
            <a:r>
              <a:rPr lang="ru-RU" dirty="0"/>
              <a:t>8. </a:t>
            </a:r>
            <a:r>
              <a:rPr lang="ru-RU" dirty="0" smtClean="0"/>
              <a:t>перенос </a:t>
            </a:r>
            <a:r>
              <a:rPr lang="ru-RU" dirty="0"/>
              <a:t>патронного </a:t>
            </a:r>
            <a:r>
              <a:rPr lang="ru-RU" dirty="0" smtClean="0"/>
              <a:t>ящика</a:t>
            </a:r>
            <a:endParaRPr lang="ru-RU" dirty="0"/>
          </a:p>
          <a:p>
            <a:r>
              <a:rPr lang="ru-RU" dirty="0"/>
              <a:t>9. </a:t>
            </a:r>
            <a:r>
              <a:rPr lang="ru-RU" dirty="0" smtClean="0"/>
              <a:t>лыжные переходы</a:t>
            </a:r>
            <a:endParaRPr lang="ru-RU" dirty="0"/>
          </a:p>
          <a:p>
            <a:r>
              <a:rPr lang="ru-RU" dirty="0"/>
              <a:t>10. оказание первой </a:t>
            </a:r>
            <a:r>
              <a:rPr lang="ru-RU" dirty="0" smtClean="0"/>
              <a:t>помощи</a:t>
            </a:r>
            <a:endParaRPr lang="ru-RU" dirty="0"/>
          </a:p>
          <a:p>
            <a:r>
              <a:rPr lang="ru-RU" dirty="0"/>
              <a:t>11. выполнение </a:t>
            </a:r>
            <a:r>
              <a:rPr lang="ru-RU" dirty="0" err="1"/>
              <a:t>санминимума</a:t>
            </a:r>
            <a:endParaRPr lang="ru-RU" dirty="0"/>
          </a:p>
          <a:p>
            <a:r>
              <a:rPr lang="ru-RU" dirty="0"/>
              <a:t>12. знание основ </a:t>
            </a:r>
            <a:r>
              <a:rPr lang="ru-RU" dirty="0" smtClean="0"/>
              <a:t>самоконтроля</a:t>
            </a:r>
            <a:endParaRPr lang="ru-RU" dirty="0"/>
          </a:p>
          <a:p>
            <a:r>
              <a:rPr lang="ru-RU" dirty="0"/>
              <a:t>13. знание основ физкультурного движения </a:t>
            </a:r>
            <a:r>
              <a:rPr lang="ru-RU" dirty="0" smtClean="0"/>
              <a:t>в СССР</a:t>
            </a:r>
            <a:endParaRPr lang="ru-RU" dirty="0"/>
          </a:p>
          <a:p>
            <a:r>
              <a:rPr lang="ru-RU" dirty="0"/>
              <a:t>14. ударничество на </a:t>
            </a:r>
            <a:r>
              <a:rPr lang="ru-RU" dirty="0" smtClean="0"/>
              <a:t>производстве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1942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январе 1933 г. для установления более высоких требований к всесторонней физической подготовленности был введён в практику работы комплекс ГТО II ступени.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Комплекс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состоял из 22 норм и 3 требований.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В начале 1934 г. в практику работы по физическому воспитанию среди детей вошёл комплекс БГТО («Будь готов к труду и обороне») инициатором создания которого также был комсомол. Таким образом, завершилось оформление всей системы комплекса «Готов к труду и обороне СССР».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Ступени комплекса ГТО состоят из нормативов, определяющих уровень развития основных физических качеств (силы, быстроты, выносливости), и требований, определяющих уровень овладения основными прикладными навыками (плавания, бега на лыжах, стрельбы, метаний и т.д.)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Сдача нормативов ГТО подтверждалась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удостоверениям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специальными значками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соответствующих ступеней. В зависимости от уровня достижений сдающие нормативы каждой ступени награждались золотым или серебряным значком «ГТО», выполняющие нормативы в течение ряда лет — «Почётным значком ГТО». Коллективы физкультуры предприятий, учреждений, организаций, добившиеся особых успехов по внедрению комплекса ГТО в повседневную жизнь трудящихся, награждались знаком «За успехи в работе по комплексу ГТО». Выполнившим разрядные нормативы по многоборьям комплекса ГТО -классификационные билет и значки соответствующих разрядов. Система физкультурного комплекса ГТО стала очень популярной среди советских людей того времени.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Times New Roman"/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5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Только за 1933 –1937 гг. нормы ГТО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 ступени сдавали 4 млн. 458 тыс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человек,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II ступени – 35 тыс., БГТО – 759,5 тыс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человек.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Идеи и принципы ГТО получили свое дальнейшее развитие в Единой спортивной классификации (ЕВСК), созданной в 1935 – 1937 гг. Это повлекло за собой введение разрядных норм, спортивных званий. Классификация дала возможность установить единые принципы определения спортивной подготовки на всей территории СССР. Физкультурный комплекс ГТО был органически связан с Единой Всесоюзной спортивной классификацией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определяющей последовательность роста мастерства, уровень подготовленности спортсменов и развития их достижений от массовых спортивных разрядов до высших классификационных категорий.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Спортивные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разряды и звания присваивались при условии сдачи спортсменами норм физкультурного комплекса ГТО.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11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1000">
        <p:cut thruBlk="1"/>
      </p:transition>
    </mc:Choice>
    <mc:Fallback>
      <p:transition advTm="1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rast.ru/images/illustrations/kollektion/gto/az_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72408" cy="2429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rast.ru/images/illustrations/kollektion/gto/az_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2713112"/>
            <a:ext cx="727280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85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617869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Развитие Всесоюзного физкультурного комплекса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ГТО</a:t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предвоенные годы перед физкультурными организациями страны были поставлены и другие задачи - усилить использование средств физического воспитания в целях укрепления обороноспособности СССР.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1939 г. были пересмотрены школьные программы физического воспитания. В них были включены начальная и допризывная подготовка школьников. Физическое воспитание учеников становилось одним из основных показателей работы школ. Подростки и юноши приобретали навыки военного строя, обучались стрелковому делу, правилам противовоздушной обороны и противохимической защиты, получали хорошую физическую подготовку и закалку. На основе комплекса ГТО в секциях и ДЮСШ закладывался прочный фундамент мастерства юных спортсменов. В вузах вся работа по физическому воспитанию и спорту со студентами, строилась по единым программам, разработанным на основе комплекса ГТО и Единой Всесоюзной спортивной классификации.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Открытка Физкультура и спорт, Советские физкультурники - гордость нашей страны, Корецкий В., 1935 г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65760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94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shablon10</Template>
  <TotalTime>708</TotalTime>
  <Words>592</Words>
  <Application>Microsoft Office PowerPoint</Application>
  <PresentationFormat>Экран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shablon10</vt:lpstr>
      <vt:lpstr>Областное государственное казенное учреждение «Ресурсно-методический центр развития физической культуры и спорта Иркутской области»  От норм ГТО – к олимпийским медалям!</vt:lpstr>
      <vt:lpstr>Что такое ГТО?</vt:lpstr>
      <vt:lpstr>Зарождение Всесоюзного физкультурного комплекса ГТО В годы между первой и второй мировыми воинами развитие физической культуры и спорта в мире происходило в нескольких направлениях. В результате победы социалистической революции в октябре 1917 года, одно из них представляло советское физкультурное движение, возникшее в СССР. В 1918 г. был принят декрет «Об обязательном обучении военному искусству» всех граждан мужского пола, не эксплуатирующих чужого труда. В республике были созданы органы Всевобуча (всеобщее военное обучение), на которые возлагались функции военного обучения трудящихся, допризывной подготовки молодёжи и организации физкультурной и спортивной работы среди населения. Началась огромная организационно - методическая и идейная перестройка всей работы по физической культуре и спорту. После окончания гражданской войны в СССР началось восстановление промышленности и сельского хозяйства. Тяжёлая жизнь, война и те лишения, которые перенесло население за эти трудные годы, подорвали здоровье и отразились на физическом состоянии трудящихся, особенно подрастающего поколения. В решениях советского правительства, принятых в 1921 г., подчёркивалась необходимость применения в режиме отдыха взрослых и детей средств физической культуры. В эти годы физическая культура и спорт стали широко использоваться в культурно-воспитательной работе. </vt:lpstr>
      <vt:lpstr>Слайд 4</vt:lpstr>
      <vt:lpstr>Слайд 5</vt:lpstr>
      <vt:lpstr> В январе 1933 г. для установления более высоких требований к всесторонней физической подготовленности был введён в практику работы комплекс ГТО II ступени.  Комплекс состоял из 22 норм и 3 требований. В начале 1934 г. в практику работы по физическому воспитанию среди детей вошёл комплекс БГТО («Будь готов к труду и обороне») инициатором создания которого также был комсомол. Таким образом, завершилось оформление всей системы комплекса «Готов к труду и обороне СССР». Ступени комплекса ГТО состоят из нормативов, определяющих уровень развития основных физических качеств (силы, быстроты, выносливости), и требований, определяющих уровень овладения основными прикладными навыками (плавания, бега на лыжах, стрельбы, метаний и т.д.) Сдача нормативов ГТО подтверждалась удостоверениям и специальными значками соответствующих ступеней. В зависимости от уровня достижений сдающие нормативы каждой ступени награждались золотым или серебряным значком «ГТО», выполняющие нормативы в течение ряда лет — «Почётным значком ГТО». Коллективы физкультуры предприятий, учреждений, организаций, добившиеся особых успехов по внедрению комплекса ГТО в повседневную жизнь трудящихся, награждались знаком «За успехи в работе по комплексу ГТО». Выполнившим разрядные нормативы по многоборьям комплекса ГТО -классификационные билет и значки соответствующих разрядов. Система физкультурного комплекса ГТО стала очень популярной среди советских людей того времени.  </vt:lpstr>
      <vt:lpstr>Только за 1933 –1937 гг. нормы ГТО I ступени сдавали 4 млн. 458 тыс. человек, II ступени – 35 тыс., БГТО – 759,5 тыс. человек. Идеи и принципы ГТО получили свое дальнейшее развитие в Единой спортивной классификации (ЕВСК), созданной в 1935 – 1937 гг. Это повлекло за собой введение разрядных норм, спортивных званий. Классификация дала возможность установить единые принципы определения спортивной подготовки на всей территории СССР. Физкультурный комплекс ГТО был органически связан с Единой Всесоюзной спортивной классификацией, определяющей последовательность роста мастерства, уровень подготовленности спортсменов и развития их достижений от массовых спортивных разрядов до высших классификационных категорий.  Спортивные разряды и звания присваивались при условии сдачи спортсменами норм физкультурного комплекса ГТО. </vt:lpstr>
      <vt:lpstr>Слайд 8</vt:lpstr>
      <vt:lpstr>Развитие Всесоюзного физкультурного комплекса ГТО В предвоенные годы перед физкультурными организациями страны были поставлены и другие задачи - усилить использование средств физического воспитания в целях укрепления обороноспособности СССР.  В 1939 г. были пересмотрены школьные программы физического воспитания. В них были включены начальная и допризывная подготовка школьников. Физическое воспитание учеников становилось одним из основных показателей работы школ. Подростки и юноши приобретали навыки военного строя, обучались стрелковому делу, правилам противовоздушной обороны и противохимической защиты, получали хорошую физическую подготовку и закалку. На основе комплекса ГТО в секциях и ДЮСШ закладывался прочный фундамент мастерства юных спортсменов. В вузах вся работа по физическому воспитанию и спорту со студентами, строилась по единым программам, разработанным на основе комплекса ГТО и Единой Всесоюзной спортивной классификации. </vt:lpstr>
      <vt:lpstr>С января 1940 г. был введён в действие новый комплекс ГТО Комплекс состоял из обязательных норм и норм по выбору. Обязательные нормы: гимнастика, полосу препятствий, плавание, бег, лыжный спорт, стрельбу, . знание основ гигиены, знание основ физической культуры и спорта. Нормы по выбору включали в себя 7 групп упражнений по признаку тех качеств, развитию которых они способствуют. Это виды упражнений на воспитание: силы, скорости, выносливости, ловкости, смелости и решительности, защиты и нападения, метаний и стрельбы.   </vt:lpstr>
      <vt:lpstr>К 1941 г. число полностью сдавших нормы и требования ГТО 1-й ступени достигло 6 млн., а ГТО 2-й ступени – более 100 тысяч. Время показало, что ГТО воспитывал не только сильных, но и очень волевых людей. Когда началась война, советские люди сумели на деле применить физическую закалку и выучку. Именно значкисты ГТО оказались самыми умелыми и надежными защитниками родного Отечества. В 1942 г. в целях приближения комплекса ГТО к требованиям военного времени в него были внесены некоторые дополнения: 1. изучение материальной части винтовки, 2. знание топографии, 3. оказание санитарной помощи и др. Периодически в нормы комплекса ГТО вносились изменения и дополнения с учётом возрастающей физической подготовки советских людей, а также с появлением новых видов спорта (биатлон, ориентирование, радиоспорт и т.д.).  </vt:lpstr>
      <vt:lpstr>                                           Основные изменения нормы ГТО претерпели в 1972  С 1 марта 1972 г. был введен новый комплекс ГТО. Этот комплекс должен был создавать широкие возможности для решения задачи превращения массового физкультурного движения во всенародное. Всесоюзный физкультурный комплекс "Готов к труду и обороне СССР" (ГТО) имел 5 возрастных ступеней: 1. I ступень — «Смелые и ловкие» — 10—11 и 12—13 лет; 2. II — «Спортивная смена» — 14—15 лет; 3. III — «Сила и мужество» — 16—18 лет; 4. IV — «Физическое совершенство» — мужчины 19—28 и 29—39 лет, женщины 19—28 и 29—34 лет; 5. V — «Бодрость и здоровье» — мужчины 40—60 лет, женщины 35—55 лет. Каждая ступень комплекса ГТО состояла из разделов требований и упражнений и норм. В стране развернулось движение по сдаче норм ГТО, создавались специальные комиссии, которые принимали нормы ГТО, оформляли протоколы и присваивали в соответствии с полученным результатом золотой, серебряный и бронзовый значки. Широкое распространение получили «Открытые старты», «Дни спорта», «Стать чемпионом ГТО», «Через комплекс ГТО – к высшей производительности труда», «От значка ГТО к олимпийской медали» и многие др.  </vt:lpstr>
      <vt:lpstr>ПЛАКАТ ВРЕМЁН СССР</vt:lpstr>
      <vt:lpstr>Стали проводиться соревнования по зимнему многоборью ГТО, в программу которых входили: лыжный спорт, стрельба, подтягивание на перекладине, отжимания (для женщин) В программу летнего многоборья ГТО входили: бег, плавание, метания, подтягивание на перекладине, стрельба, отжимания (для женщин). Многоборье ГТО, зимнее и летнее, входило в Единую Всесоюзную спортивную классификацию. Общеобразовательной школе отводилась решающая роль в работе по освоению комплекса ГТО. Не случайно три из пяти ступеней предназначены для школьного возраста. С учётом требований комплекса Всесоюзного ГТО усовершенствованы учебные программы по физической культуре. Во многих школах РСФСР проведена большая работа по разъяснению содержания комплекса и его пропаганде. Работа по освоению нового комплекса ГТО помимо школ была возложена на комитеты ДОСААФ, общества Красного Креста и Красного Полумесяца СССР, штабы гражданской обороны и направлена на военно-техническое обучение юношей в специализированных клубах (в летнее время – в оборонно-спортивных лагерях различного профиля), организацию и проведение соревнований по военно-прикладным видам комплекса ГТО, соревнований сандружин и санитарных постов, занятий по гражданской обороне (раздел комплекса ГТО). В СССР начинаются всесоюзные первенства по многоборьям ГТО, которые всего через год объединяют под своей эгидой 37 миллионов участников. Призеры четвертой ступени автоматически становятся мастерами спорта СССР.  </vt:lpstr>
      <vt:lpstr> С 1972 по 1975 гг. нормы и требования комплекса выполнили свыше 58 млн. чел. В Вооружённых Силах СССР с 1972 г. действует военно-спортивный комплекс (ВСК), соответствующий IV ступени физкультурного комплекса ГТО. Одним из важных элементов комплекса была "полоса препятствий". Разнообразие физических упражнений, входящих в преодоление полосы препятствий (бег, прыжки, метания и т. д.), выполняемых в различных формах движения и темпе, способствует развитию выносливости, быстроты, ловкости, содействует оздоровлению и укреплению организма. С января 1985 года введен усовершенствованный комплекс «Готов к труду и обороне СССР». Теперь его возрастной диапазон — от 6 до 60 лет. Комплекс нового образца состоит из двух частей: 1. «Будь готов к труду и обороне СССР» (БГТО) для школьников 6— 15 лет 2. «Готов к труду и обороне СССР» (ГТО) для учащейся молодежи и трудящихся 16—60 лет. </vt:lpstr>
      <vt:lpstr>Для чего хотят воссоздать систему ГТО?  В марте этого 2013 года на совещании по развитию детско-юношеского спорта  Президент РФ  Владимир Путин подписал указ о возвращении Всероссийского физкультурно- оздоровительного комплекса «Готов к труду и обороне». Согласно приказу, внедрение нормативов ГТО должно быть произведено с 1 сентября 2014 года. Планируется, что интеграция будет проходить до января 2017 года. </vt:lpstr>
      <vt:lpstr>Цель комплекса ГТО – увеличение продолжительности жизни населения с помощью систематической физической подготовки, увеличить количество регулярно занимающихся физической культурой и спортом детей и молодежи, обеспечить сдачу ими нормативов и тестов Всероссийского физкультурно-спортивного комплекса. Задача – массовое внедрение комплекса ГТО, охват системой подготовки всех возрастных групп населения.  Принципы – добровольность и доступность системы подготовки для всех слоев населения, медицинский контроль, учет местных традиций и особенностей.  Содержание комплекса – нормативы ГТО и спортивных разрядов, система тестирования, рекомендации по особенностям двигательного режима для различных групп.  Структура комплекса включает 11 ступеней,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  </vt:lpstr>
      <vt:lpstr>Согласно Положению, ВФСК ГТО состоит из 11 ступеней, охватывающих граждан в возрасте от 6 до 70 лет и старше,  и 3 уровней трудности, которые соответствуют золотому, серебряному и бронзовому знакам отличия.  I. СТУПЕНЬ (возрастная группа от 6 до 8 лет) Виды испытаний (тесты):  Обязательные испытания (тесты): челночный бег 3х10 м (с) или бег на 30 м (с), смешанное передвижение (1 км), подтягивание из виса на высокой перекладине (кол-во раз), или подтягивание из виса лежа на низкой перекладине (кол-во раз), или сгибание и разгибание рук в упоре лежа на полу   (кол-во раз), наклон вперед из положения стоя с прямыми ногами на полу   Испытания (тесты) по выбору: прыжок в длину с места толчком двумя ногами (см), метание теннисного мяча в цель, дистанция 6 м (кол-во раз), бег на лыжах на 1 км (мин, с), бег на лыжах на 2 км (мин, с) или смешанное передвижение на 1,5 км по пересеченной местности, плавание без учета времени (м), кол-во видов испытаний (тестов) в возрастной группе</vt:lpstr>
      <vt:lpstr>II. СТУПЕНЬ (возрастная группа от 9 до 10 лет)  Виды испытаний (тесты): Обязательные испытания (тесты): бег на 60 м  (с), бег на 1 км  (мин, с), подтягивание из виса на высокой перекладине  (кол-во раз) или подтягивание из виса лежа на низкой перекладине (кол-во раз), или сгибание и разгибание рук в упоре лежа на полу  (кол-во раз), наклон вперед из положения стоя с прямыми ногами на полу  Испытания (тесты) по выбору: прыжок в длину с разбега (см) или прыжок в длину с места толчком двумя ногами (см), метание мяча весом 150 г (м), бег на лыжах на 1 км (мин, с) или на 2 км, или кросс на 2 км по пересеченной местности, плавание без учета времени  </vt:lpstr>
      <vt:lpstr>III. СТУПЕНЬ (возрастная группа от 11 до 12 лет) Виды испытаний (тесты)  Обязательные испытания (тесты): бег на 60 м (с), бег на 1,5 км (мин, с) или на 2 км (мин, с), подтягивание из виса на высокой перекладине (кол-во раз) или подтягивание из виса лежа на низкой перекладине (кол-во раз), или сгибание и разгибание рук в упоре лежа на полу (кол-во раз), наклон вперед из положения стоя с прямыми ногами на полу Испытания (тесты) по выбору: прыжок в длину с разбега (см) или прыжок в длину с места толчком двумя ногами (см), метание мяча весом 150 г (м), бег на лыжах на 2 км (мин, с) или на 3 км, или кросс на 3 км по пересеченной местности, плавание 50 м (мин, с), стрельба из пневматической винтовки из положения сидя или стоя с опорой локтей о стол или стойку, дистанция - 5 м (очки) или из электронного оружия из положения сидя или стоя с опорой локтей о стол или стойку, дистанция 5 м, туристский поход с проверкой туристских навыков </vt:lpstr>
      <vt:lpstr>IV. СТУПЕНЬ  (возрастная группа от 13 до 15 лет) Виды испытаний (тесты)  Обязательные испытания (тесты): бег на 60 м (с), бег на 2 км (мин, с) или на 3 км , подтягивание из виса на высокой перекладине (кол-во раз) или подтягивание из виса лежа на низкой перекладине (кол-во раз), или сгибание и разгибание рук в упоре лежа на полу (кол-во раз) , наклон вперед из положения стоя с прямыми ногами на полу  Испытания (тесты) по выбору: прыжок в длину с разбега (см) или прыжок в длину с места толчком двумя ногами (см), поднимание туловища из положения лежа на спине (кол-во раз за 1 мин), метание мяча весом 150 г (м), бег на лыжах на 3 км (мин, с) или на 5 км (мин, с), или кросс на 3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</vt:lpstr>
      <vt:lpstr>V. СТУПЕНЬ (возрастная группа от 16 до 17 лет) Виды испытаний (тесты)  Обязательные испытания (тесты): бег на 100 м (с), бег на 2 км  (мин, с) или на 3 км (мин, с), подтягивание из виса на высокой перекладине (кол-во раз) или рывок гири 16 кг (кол-во раз), или подтягивание из виса лежа на низкой перекладине (кол-во раз), или сгибание и разгибание рук в упоре лежа на полу (кол-во раз), наклон вперед из положения стоя с прямыми ногами на гимнастической скамье (ниже уровня скамьи-см) Испытания (тесты) по выбору: прыжок в длину с разбега (см) или прыжок в длину с места толчком двумя ногами (см), поднимание туловища из положения лежа на спине (кол-во раз в 1 мин), метание спортивного снаряда весом 700 г (м) или весом 500 г (м), бег на лыжах на 3 км (мин, с)   или на 5 км (мин, с), или кросс на 3 км по пересеченной местности, или кросс на 5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из положения сидя или стоя с опорой локтей о стол или стойку, дистанция -  10 м (очки), туристский поход с проверкой туристских навыков</vt:lpstr>
      <vt:lpstr>     VI. СТУПЕНЬ (возрастная группа от 18 до 29 лет) Виды испытаний (тесты) Обязательные испытания (тесты): бег на 100 м (с), бег на 3 км (мин,с), подтягивание из виса на высокой перекладине  (кол-во раз) или рывок гири 16 кг (кол-во раз), наклон вперед из положения стоя с прямыми ногами на гимнастической скамье (ниже уровня скамьи-см) Испытания (тесты) по выбору: прыжок в длину с разбега (см), или прыжок в длину с места толчком двумя ногами (см), метание спортивного снаряда весом700 г (м), бег на лыжах на 5 км (мин, с)или кросс на 5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 из положения сидя или стоя с опорой локтей о стол или стойку, дистанция – 10 м (очки),  туристский поход с проверкой туристских навыков         </vt:lpstr>
      <vt:lpstr>  VII. СТУПЕНЬ (возрастная группа от 30 до 39 лет) Виды испытаний (тесты)  Обязательные испытания (тесты); бег на 3 км (мин, с), подтягивание из виса  на высокой перекладине (кол-во раз) или рывок гири 16 кг (кол-во раз), наклон вперед из положения стоя с прямыми ногами на гимнастической скамье (ниже уровня скамьи-см) Испытания (тесты) по выбору: прыжок в длину с места (см), метание спортивного снаряда весом 700 г (м), бег на лыжах на 5 км (мин, с) или кросс на 5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   </vt:lpstr>
      <vt:lpstr>VIII. СТУПЕНЬ (возрастная группа от 40 до 49 лет) Виды испытаний (тесты)  Обязательные испытания (тесты): бег на 2 км (мин, с) или на 3 км, подтягивание из виса на высокой перекладине  (кол-во раз)или рывок гири 16 кг(кол-во раз)или подтягивание  из виса лежа на низкой перекладине (кол-во раз) или сгибание  и разгибание рук в упоре лежа на полу  (кол-во раз), наклон вперед  из положения стоя с прямыми ногами на полу Испытания (тесты) по выбору: поднимание туловища из положения лежа  на спине  (кол-во раз за 1 мин) Бег на лыжах на 2 км (мин, с)или на 5 км (мин, с)или кросс по пересеченной местности на 2 км или кросс по пересеченной местности на 3 км Плавание без учета времени (м), стрельба из пневматической винтовки из положения сидя или стоя с опорой локтей о стол или стойку, дистанция – 10 м (очки)или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   </vt:lpstr>
      <vt:lpstr>IX. СТУПЕНЬ (возрастная группа от  50 до 59 лет)  Виды испытаний (тесты) и нормативы Обязательные испытания (тесты): бег на 2 км (мин, с) или на 3 км, подтягивание из виса на высокой перекладине  (кол-во раз)или рывок гири 16 кг(кол-во раз)или подтягивание  из виса лежа на низкой перекладине  (кол-во раз) или сгибание  и разгибание рук в упоре лежа на полу  (кол-во раз), наклон вперед из положения стоя с прямыми ногами на полу Испытания (тесты) по выбору: поднимание туловища из положения лежа на спине (кол-во раз за 1 мин) Бег на лыжах на 2 км (мин, с)или на 5 км (мин, с)или кросс по пересеченной местности на 2 км или кросс по пересеченной местности на 3 км, плавание без учета времени (м), стрельба из пневматической винтовки из положения сидя или стоя с опорой локтей о стол или стойку, дистанция – 10 м (очки)или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 </vt:lpstr>
      <vt:lpstr>  X. СТУПЕНЬ  (возрастная группа от 60 до 69 лет)  Виды испытаний (тесты) и нормативы Обязательные испытания (тесты): смешанное передвижение (км) или скандинавская ходьба (км), сгибание и разгибание рук в упоре о гимнастическую скамью  (кол-во раз), поднимание туловища из положения лежа на спине (кол-во раз) Испытания (тесты) по выбору: наклон вперед из положения стоя с прямыми ногами на полу, передвижение на лыжах (км) или смешанное передвижение  по пересеченной местности (км), плавание без учета времени (м)    </vt:lpstr>
      <vt:lpstr>XI. СТУПЕНЬ (возрастная группа от 70 лет и старше) Виды испытаний (тесты)  Обязательные испытания (тесты):  смешанное передвижение (км) или скандинавская ходьба (км). сгибание и разгибание рук в упоре о сиденье стула (кол-во раз), поднимание туловища из положения лежа на спине   (кол-во раз) Испытания (тесты) по выбору: наклон вперед из положения стоя с прямыми ногами на полу, передвижение на лыжах (км)  или смешанное передвижение  по пересеченной местности (км), плавание без учета времени (м)  </vt:lpstr>
      <vt:lpstr> Сдать ГТО совсем непросто, Ты ловким, сильным должен быть, Чтоб нормативы победить, Значок в итоге получить. Пройдя же все ступени вверх - Ты будешь верить в свой успех. И олимпийцем можешь стать, Медали точно получать!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Дудаладова Юлия</dc:creator>
  <cp:lastModifiedBy>user</cp:lastModifiedBy>
  <cp:revision>146</cp:revision>
  <dcterms:created xsi:type="dcterms:W3CDTF">2014-10-29T02:32:00Z</dcterms:created>
  <dcterms:modified xsi:type="dcterms:W3CDTF">2016-04-06T14:45:07Z</dcterms:modified>
</cp:coreProperties>
</file>